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1" r:id="rId2"/>
    <p:sldId id="268" r:id="rId3"/>
    <p:sldId id="305" r:id="rId4"/>
    <p:sldId id="257" r:id="rId5"/>
    <p:sldId id="271" r:id="rId6"/>
    <p:sldId id="266" r:id="rId7"/>
    <p:sldId id="259" r:id="rId8"/>
    <p:sldId id="258" r:id="rId9"/>
    <p:sldId id="260" r:id="rId10"/>
    <p:sldId id="261" r:id="rId11"/>
    <p:sldId id="269" r:id="rId12"/>
    <p:sldId id="270" r:id="rId13"/>
    <p:sldId id="265" r:id="rId14"/>
    <p:sldId id="264" r:id="rId15"/>
    <p:sldId id="272" r:id="rId16"/>
    <p:sldId id="295" r:id="rId17"/>
    <p:sldId id="294" r:id="rId18"/>
    <p:sldId id="267" r:id="rId19"/>
    <p:sldId id="30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ristina" panose="0306040204040608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ristina" panose="0306040204040608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ristina" panose="0306040204040608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ristina" panose="0306040204040608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ristina" panose="0306040204040608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ristina" panose="0306040204040608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ristina" panose="0306040204040608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ristina" panose="0306040204040608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ristina" panose="0306040204040608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6699"/>
    <a:srgbClr val="9900FF"/>
    <a:srgbClr val="336600"/>
    <a:srgbClr val="663300"/>
    <a:srgbClr val="9966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08" autoAdjust="0"/>
    <p:restoredTop sz="94660"/>
  </p:normalViewPr>
  <p:slideViewPr>
    <p:cSldViewPr>
      <p:cViewPr varScale="1">
        <p:scale>
          <a:sx n="134" d="100"/>
          <a:sy n="134" d="100"/>
        </p:scale>
        <p:origin x="15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C2CF88E8-815A-1208-BF7F-6ECEDB857D3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E10BBBD4-D9C9-137D-1F37-8AFAC2BCDF4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94212" name="Rectangle 4">
            <a:extLst>
              <a:ext uri="{FF2B5EF4-FFF2-40B4-BE49-F238E27FC236}">
                <a16:creationId xmlns:a16="http://schemas.microsoft.com/office/drawing/2014/main" id="{C0790F24-6AF6-C38B-7831-DCF3ACC46D6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4213" name="Rectangle 5">
            <a:extLst>
              <a:ext uri="{FF2B5EF4-FFF2-40B4-BE49-F238E27FC236}">
                <a16:creationId xmlns:a16="http://schemas.microsoft.com/office/drawing/2014/main" id="{35ADFDCF-0F0C-AB86-CC07-849FDA95BFA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94214" name="Rectangle 6">
            <a:extLst>
              <a:ext uri="{FF2B5EF4-FFF2-40B4-BE49-F238E27FC236}">
                <a16:creationId xmlns:a16="http://schemas.microsoft.com/office/drawing/2014/main" id="{5BA0DEDD-B13F-8615-C4C0-C766FC1C745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94215" name="Rectangle 7">
            <a:extLst>
              <a:ext uri="{FF2B5EF4-FFF2-40B4-BE49-F238E27FC236}">
                <a16:creationId xmlns:a16="http://schemas.microsoft.com/office/drawing/2014/main" id="{6B45A660-6CF4-BD48-82EC-ADEF3C9342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845E5E5-34E0-4778-BAF6-B6B3F2C529A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5BA451B-E500-D88C-D0B7-B746BF4A51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A42F99-5145-45E4-B984-B51C6221CD20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E5D93B0A-EF0F-A0CD-9FA8-CCCACB1045E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35CBD99C-4CD9-AF82-7586-29B0143427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F47539D-842E-3D48-D4D4-E181644ADA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F0DE9A-D010-470C-8414-167BCEF4708F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01532E4C-673D-B30B-5DB9-4AF1494C6CC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3A94DA64-4F13-573A-D105-CAB84D8F92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4D51A31-88F2-5C9D-798C-1545EA4F56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F194DE-C271-4A6A-B80D-385C89ABA9FC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FA45AE41-23C7-0865-9E52-9FB804A0D7D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7DFF7173-F6C2-9A8E-AFC6-FC2549D69A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8D3A4B5-5EAB-F4C9-5940-B9CE4991A8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3C574A-377C-46D1-9F0B-1AFE88F286D4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1D4EF14A-F0D9-029A-2FFE-9AD904D210F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9D3165C3-E5FA-1509-031A-60EF67B86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925A97E-0318-5347-855B-255C176809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38FAF4-B8D9-46C5-B88F-502B671F7FFA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C116DB09-1058-70DA-E68B-9EAE6551EC9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B1F6A1AF-7AB8-BFF1-48A4-AE78A0D5D6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0EB27BD-5AB7-5226-DFB6-BA95BFCD4C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D35132-03D3-42E8-A137-0343D189A55C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19532A53-2566-FE67-9086-FADB2570CE1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C3B598CA-4619-6D38-A462-560353601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D96E7AF-6432-4ECA-D1A5-9E0B8E86A0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AECB0-0B8D-493A-A3E9-C03161DD319F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4FFD1B10-0045-9B61-CC6A-2497E5CBB4F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1CBC5EA7-828B-9CC0-A5D9-AC3F0DE325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5CBBA6E-C1D0-F03A-9238-8A90489BD7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C830D3-FB7B-4AA3-8652-F134EE2C9E64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162824CD-2FC3-9B9F-68E0-A64F2EE993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39BF5942-66A0-6A5F-A071-DB2BC6E25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DA2A5ED-3481-415C-F512-E825D1F7BE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F4732-BB09-48C0-AB53-DA694FEF0550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896CE270-D135-97E9-7910-35E61EE864B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7E009DD7-1233-D548-8467-ACD6FDCF3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5EA0843-E160-F43D-3AF2-CC69A09F12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633F6-61E5-44FF-B550-3D4E83547A46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C4974501-C86D-7D13-CF54-53C02C9A298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BAFF9E52-41B7-7B24-543B-EB910FD7D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816EF81-61C4-A130-A948-6F960081BA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9786F3-C8C7-44B2-A5D5-FED6EF763FE2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074601F6-9A9A-ECA2-8F9E-02374ED1465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722C2708-9682-B368-1390-97D83F898B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34E5A4F-E3C0-53BF-37C3-3EAF34B3FC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3DA193-366D-4E33-8F1E-85CF179513AA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53335DA7-6688-8754-4E2B-062082D0CBC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21505D11-B489-F29C-D552-0D71A6454D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7165DA0-C4A7-11AD-D459-434D8E08FA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7E795A-EC61-4303-81E5-F80B1B88A928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460A0230-FE78-D4F0-7D66-CA881978F9D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ADF1FC74-34C0-F92B-544C-C2BAA1CED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4B8D30E-BA58-48D3-D708-C8ACD77A5E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2A4687-0A68-4D79-A1F6-512F6111FF2F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FD462317-35B1-434F-3E17-922F072D054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BEBDB7C5-29BC-A2FB-6706-0B75C4AF54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748C959-00B1-BED5-E5F9-E82913715F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50FC1-6BD2-4C5F-B456-B10305D6BD76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1BAB7D54-39FF-6B0F-5F2A-206CCD2D056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2E9DDA79-1658-2910-03BD-D77B235FE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4825F73-DEBB-08A6-341C-7DE6E6C6A0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5A16D-C18D-48AC-82B7-A3C6CD923A96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54D4EA6A-39EA-CD45-2F0A-36E55A90493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44E77F97-2F94-428F-7E64-0E48A0C6A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2C693AB-FDE7-55CA-67AF-31F9796BFA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D8E501-898E-4687-864E-AE06A19D0B9A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C6D3A9DA-2958-6DE2-B98E-9D32FE4A212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5819FC69-1142-5168-B3D7-0C0B18BA9E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74852F0-CA44-07DC-C226-C1EFFF5C79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32870-44C3-43EB-BB1C-DAA62E2892DD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A98C6864-78CA-A1F8-BF79-82800C47369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21AA87FA-A0A6-724D-4A35-6333805F7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523FC2D-9599-E9A1-81E4-F514CD7C39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11E2F-14E7-4569-B6B5-4103EAB399D9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28844173-C1DC-0A3D-4635-00BE783C1AD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053985B4-6360-3491-0D56-D22D36569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F2C2A-9566-FC24-78AF-9D785C70D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055DD-6E05-895B-AC29-B1577043E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BC04F-562F-B921-5148-A576179CC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5F8DB-D4A6-77A8-AE34-593D8B979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782F9-04E9-9D80-EEB0-FBDCB9C4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E2F30-BF74-49A9-90B5-91C7020443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6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0B61E-9EFE-E0DD-D111-0411CC7B1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1F44D8-FE71-E0F2-784C-625838C1C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342CE-B9EA-90D3-2A17-79ED5E17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A59F5-E768-E01F-CF2E-E6A5CAC67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8C5A8-4E6C-723D-4BEB-0D3BD3887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53016-E50B-4213-820D-134F2CBD17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00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22B318-870E-40EF-E2E6-65D5812A8D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D7DE2-3ECB-8EB2-F7A7-17A64F4AF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3F560-998F-4196-66AA-853E123CF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C1DFA-207E-0723-2B71-4BD7AA256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6628C-4B2D-0E45-4395-373742CBA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3B4AB-5875-4D24-B05A-F04D55DF21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681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4CE1C1-9D67-3DB3-004F-AD0FD712A25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A674B1-0DB1-E965-9F36-2AF63D95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26A2C0-8233-8172-3D1C-49C144178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C6F02D-E981-17C7-DEFC-B4FC95D46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927CEF-D42F-4078-BD0B-FC9E523AF7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662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10A18-67DF-F3A7-2DD6-EA656873B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0E260-DD6A-379B-FE03-35E4FE66E87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10C2A0-1638-5DD8-CA15-3DA1C2E12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4983F-29C1-D121-BECE-A2674CAB00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19DD1-A768-1D59-3ECF-453200D79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95694-5FFF-E4E3-77B0-389CB8914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45D9B44-D879-49CF-A1E6-F9F3ED0568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08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CEBEB-E8BC-C4C9-EB7B-5CE89C333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FB4CA-3C1C-420B-4F63-B1525A13A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BE780-2F4D-D96A-62EE-A2FE9F708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CB5B1-3800-3074-9A71-4E72DFF6D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1CCE2-971E-E236-58B9-2224D68A6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FB870-F89E-40A9-ADD2-46397CA336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02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011FD-93D9-92E5-CEC9-902262A05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52597-41E5-AD7E-8B99-F489D489D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A8AB-C6E2-BBB5-4A4F-50C42384D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B98E0-B67A-092C-B23E-BEBB9808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010DC-94BC-4C1B-073E-E40A7FFAD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E2478-4153-4397-B156-AB002F842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69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835AE-D775-A733-D2F1-C041E68D4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2876F-D016-F710-0B62-76F8E3517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FE764-0042-25A5-E118-CED781DB9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271D4-D714-461D-7D67-5BDF8F43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F82CD-AF39-A37F-5436-D90A34505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056F4-1F2F-6CE4-73D3-DA60E0BC0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C75ED-1AD0-40D0-9971-5D8A2B0661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34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C5E2E-8322-9D12-DFC4-33830599B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417A5-E513-ECCD-A499-2CC63A5E7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051CC-BFAF-A840-CB2B-51549BDC9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B8A35D-35C4-80E0-7DDC-27668C1F9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4D914F-F171-68D1-6602-D5761398C4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EDBAD5-E9E2-D951-D284-DEFE62190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FB3DFC-89F2-1B38-073F-5D8A2B159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8B00D3-2E6D-3C5E-08A6-AE16B3676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CF2A5-9363-41C3-81BF-4EEE050D8F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930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FE51F-3111-60CD-5143-8F4D1C049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505BE-3F86-3851-05BF-2F9BDFE1C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0A981D-8370-5398-372B-E1F8C80B2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D21A5-3BB4-CE74-59A2-35F9FABF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475A0-3EB0-46C0-A49E-8585EB5789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40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6FD3B7-D077-FAE5-210C-28E37E751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577CBD-1F15-945F-C1F4-989C71924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D7CF7-ED47-6865-B350-338B03468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9C290-63AE-40CF-A37F-1A7B76F6A6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371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ACE43-DD9A-2C08-5CDE-22A5763E0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E3BE2-A582-0D07-EAF8-E40E67F89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58437-186E-D06B-84C3-06DE4E64B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5D4B0-C6C4-64BB-CC31-B4E6EAAA4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DA4BB-6EAE-2D5E-CCCE-71786B904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7E1E0-8632-155F-919A-5BA8CC177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699D6-E4AA-4183-9FF9-47A4022916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9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33C98-645F-E39D-B8A6-7EE5B09DE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64B0F4-EADD-2870-84E8-DA509C87B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B77B4-E8F4-CDFA-E05D-94CAC86DF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16EFA-1A2A-A639-3908-567EF055C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105C3-1B48-1F3F-AFDA-2A9E583DE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A35EB-168A-5B20-E181-46D5A10D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67BFB-2CC1-4D57-9B09-0CC9D40CBD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77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5987662-3687-0B0D-9519-58355555D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9B8AA19-C21C-BE1B-61B5-E0ED8E88AE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B77217D-F5D5-DE9D-9980-2F6314A61E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43F9BC9-E669-31AE-E273-DD79474280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1096581-AF3A-A3A6-5D18-3ED510ACF3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BB04E8D-3C02-4550-A14D-71D80C54D13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e/e7/Domenico-Fetti_Archimedes_1620.jpg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://en.wikipedia.org/wiki/Image:Archimedes_Heat_Ray_conceptual_diagram.sv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hyperlink" Target="http://upload.wikimedia.org/wikipedia/commons/4/45/FieldsMedalFrontArchimedes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hyperlink" Target="http://en.wikipedia.org/wiki/Image:Archimedes_greece_1983.png" TargetMode="External"/><Relationship Id="rId4" Type="http://schemas.openxmlformats.org/officeDocument/2006/relationships/image" Target="../media/image12.jpeg"/><Relationship Id="rId9" Type="http://schemas.openxmlformats.org/officeDocument/2006/relationships/hyperlink" Target="http://en.wikipedia.org/wiki/Fields_Meda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hyperlink" Target="http://en.wikipedia.org/wiki/Image:Archimedes-screw_one-screw-threads_with-ball_3D-view_animated_small.g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s.drexel.edu/~crorres/Archimedes/Claw/harris/anim-b.m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5" name="Picture 13">
            <a:extLst>
              <a:ext uri="{FF2B5EF4-FFF2-40B4-BE49-F238E27FC236}">
                <a16:creationId xmlns:a16="http://schemas.microsoft.com/office/drawing/2014/main" id="{F6C1CE55-DE97-8D34-123F-86950A022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86200"/>
            <a:ext cx="12985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8" name="Picture 6">
            <a:extLst>
              <a:ext uri="{FF2B5EF4-FFF2-40B4-BE49-F238E27FC236}">
                <a16:creationId xmlns:a16="http://schemas.microsoft.com/office/drawing/2014/main" id="{D82BE1A7-A9ED-95AE-D235-47295C49D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6" name="WordArt 4">
            <a:extLst>
              <a:ext uri="{FF2B5EF4-FFF2-40B4-BE49-F238E27FC236}">
                <a16:creationId xmlns:a16="http://schemas.microsoft.com/office/drawing/2014/main" id="{60F15F81-F83A-AD4B-D17C-50B01C2323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76200"/>
            <a:ext cx="6705600" cy="3800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</a:rPr>
              <a:t>Math Blast</a:t>
            </a:r>
          </a:p>
          <a:p>
            <a:pPr algn="ctr"/>
            <a:r>
              <a:rPr lang="en-GB" sz="3600" b="1" kern="10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</a:rPr>
              <a:t>From the Past</a:t>
            </a:r>
          </a:p>
        </p:txBody>
      </p:sp>
      <p:pic>
        <p:nvPicPr>
          <p:cNvPr id="64521" name="Picture 9">
            <a:extLst>
              <a:ext uri="{FF2B5EF4-FFF2-40B4-BE49-F238E27FC236}">
                <a16:creationId xmlns:a16="http://schemas.microsoft.com/office/drawing/2014/main" id="{09CE5769-071A-A3D9-2146-1A116EB36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4495800"/>
            <a:ext cx="153511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3" name="Picture 11">
            <a:extLst>
              <a:ext uri="{FF2B5EF4-FFF2-40B4-BE49-F238E27FC236}">
                <a16:creationId xmlns:a16="http://schemas.microsoft.com/office/drawing/2014/main" id="{4E6C0A11-06CB-FF32-E1B5-6CB3596B6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562600"/>
            <a:ext cx="19812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30" name="Picture 18">
            <a:hlinkClick r:id="rId8"/>
            <a:extLst>
              <a:ext uri="{FF2B5EF4-FFF2-40B4-BE49-F238E27FC236}">
                <a16:creationId xmlns:a16="http://schemas.microsoft.com/office/drawing/2014/main" id="{383D17C5-F414-89D6-5269-2AC5100C5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24300"/>
            <a:ext cx="220027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>
            <a:extLst>
              <a:ext uri="{FF2B5EF4-FFF2-40B4-BE49-F238E27FC236}">
                <a16:creationId xmlns:a16="http://schemas.microsoft.com/office/drawing/2014/main" id="{64D06F3C-FE13-E387-DA40-5EAC32D45D6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8494713" cy="6081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>
            <a:extLst>
              <a:ext uri="{FF2B5EF4-FFF2-40B4-BE49-F238E27FC236}">
                <a16:creationId xmlns:a16="http://schemas.microsoft.com/office/drawing/2014/main" id="{472F5D29-926C-6156-0681-720EF6F1B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5715000" cy="460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Text Box 5">
            <a:extLst>
              <a:ext uri="{FF2B5EF4-FFF2-40B4-BE49-F238E27FC236}">
                <a16:creationId xmlns:a16="http://schemas.microsoft.com/office/drawing/2014/main" id="{65BDDBC6-262F-DAB5-50EF-FD93C5BD8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953000"/>
            <a:ext cx="7696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latin typeface="Arial" panose="020B0604020202020204" pitchFamily="34" charset="0"/>
              </a:rPr>
              <a:t>A detail of a wall painting in the Stanzino delle Matematiche in the Galleria degli Uffizi in Florence, Italy.  Painted by Giulio Parigi (1571-1635) in the years 1599-1600.</a:t>
            </a: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>
            <a:extLst>
              <a:ext uri="{FF2B5EF4-FFF2-40B4-BE49-F238E27FC236}">
                <a16:creationId xmlns:a16="http://schemas.microsoft.com/office/drawing/2014/main" id="{5BF839FD-1E70-5508-C724-92921DEA1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191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5">
            <a:extLst>
              <a:ext uri="{FF2B5EF4-FFF2-40B4-BE49-F238E27FC236}">
                <a16:creationId xmlns:a16="http://schemas.microsoft.com/office/drawing/2014/main" id="{33544771-1FA5-E0BB-B7D0-D254FD9BB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09600"/>
            <a:ext cx="31400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u="sng">
                <a:latin typeface="Arial" panose="020B0604020202020204" pitchFamily="34" charset="0"/>
              </a:rPr>
              <a:t>Burning Mirror</a:t>
            </a:r>
          </a:p>
          <a:p>
            <a:pPr algn="ctr"/>
            <a:r>
              <a:rPr lang="en-US" altLang="en-US" sz="2400">
                <a:latin typeface="Arial" panose="020B0604020202020204" pitchFamily="34" charset="0"/>
              </a:rPr>
              <a:t>Archimedes used mirrors to reflect and intensify the sun, causing the ships to catch on fire.</a:t>
            </a:r>
          </a:p>
        </p:txBody>
      </p:sp>
      <p:pic>
        <p:nvPicPr>
          <p:cNvPr id="29703" name="Picture 7" descr="Archimedes may have used mirrors acting as a parabolic reflector to burn ships attacking Syracuse">
            <a:hlinkClick r:id="rId4" tooltip="Archimedes may have used mirrors acting as a parabolic reflector to burn ships attacking Syracuse"/>
            <a:extLst>
              <a:ext uri="{FF2B5EF4-FFF2-40B4-BE49-F238E27FC236}">
                <a16:creationId xmlns:a16="http://schemas.microsoft.com/office/drawing/2014/main" id="{FFE59BBF-1B70-0260-5AB6-2E8A8DC61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0"/>
            <a:ext cx="3125788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97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6281B633-274F-72D3-2377-DC4F67920E3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/>
              <a:t>	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FAC91D76-FB47-48A8-C15D-55FCE837DDBB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04800"/>
            <a:ext cx="7391400" cy="3995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5" name="Rectangle 7">
            <a:extLst>
              <a:ext uri="{FF2B5EF4-FFF2-40B4-BE49-F238E27FC236}">
                <a16:creationId xmlns:a16="http://schemas.microsoft.com/office/drawing/2014/main" id="{AE8F1AF8-AB4A-2EB0-FD69-E4D75B6D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724400"/>
            <a:ext cx="8915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800" b="1">
                <a:latin typeface="Arial" panose="020B0604020202020204" pitchFamily="34" charset="0"/>
              </a:rPr>
              <a:t>Wall painting from the Stanzino delle Matematiche in the Galleria degli Uffizi (Florence, Italy). Painted by Giulio Parigi (1571-1635) in the years 1599-1600. 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>
            <a:extLst>
              <a:ext uri="{FF2B5EF4-FFF2-40B4-BE49-F238E27FC236}">
                <a16:creationId xmlns:a16="http://schemas.microsoft.com/office/drawing/2014/main" id="{FB7ADCF5-75A0-6C31-A47F-8DE921B96242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5800"/>
            <a:ext cx="7543800" cy="504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43" name="Rectangle 11">
            <a:extLst>
              <a:ext uri="{FF2B5EF4-FFF2-40B4-BE49-F238E27FC236}">
                <a16:creationId xmlns:a16="http://schemas.microsoft.com/office/drawing/2014/main" id="{DA561707-4920-583C-3515-E38F58AB3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638800"/>
            <a:ext cx="23304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>
                <a:latin typeface="Arial" panose="020B0604020202020204" pitchFamily="34" charset="0"/>
              </a:rPr>
              <a:t>Engraving from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 i="1">
                <a:latin typeface="Arial" panose="020B0604020202020204" pitchFamily="34" charset="0"/>
              </a:rPr>
              <a:t>Mechanics Magazine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London, 1824 </a:t>
            </a:r>
          </a:p>
        </p:txBody>
      </p:sp>
      <p:sp>
        <p:nvSpPr>
          <p:cNvPr id="18444" name="Text Box 12">
            <a:extLst>
              <a:ext uri="{FF2B5EF4-FFF2-40B4-BE49-F238E27FC236}">
                <a16:creationId xmlns:a16="http://schemas.microsoft.com/office/drawing/2014/main" id="{8CCAB5FD-B429-8A18-3822-04BCAD906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82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Give me a place to stand and I will move the earth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/>
      <p:bldP spid="184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AD94825-C3B2-ED24-6DCD-78472CA4D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Law of the Lever</a:t>
            </a:r>
          </a:p>
        </p:txBody>
      </p:sp>
      <p:sp>
        <p:nvSpPr>
          <p:cNvPr id="31748" name="Line 4">
            <a:extLst>
              <a:ext uri="{FF2B5EF4-FFF2-40B4-BE49-F238E27FC236}">
                <a16:creationId xmlns:a16="http://schemas.microsoft.com/office/drawing/2014/main" id="{1D4A03A2-A92E-BD75-2419-7AB6586053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429000"/>
            <a:ext cx="37338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49" name="AutoShape 5">
            <a:extLst>
              <a:ext uri="{FF2B5EF4-FFF2-40B4-BE49-F238E27FC236}">
                <a16:creationId xmlns:a16="http://schemas.microsoft.com/office/drawing/2014/main" id="{A01453EE-C246-B72E-6E35-8C43037EC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581400"/>
            <a:ext cx="381000" cy="381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750" name="Oval 6">
            <a:extLst>
              <a:ext uri="{FF2B5EF4-FFF2-40B4-BE49-F238E27FC236}">
                <a16:creationId xmlns:a16="http://schemas.microsoft.com/office/drawing/2014/main" id="{8DA823A5-318A-3298-EDA9-68D42FEA6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6670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>
                <a:latin typeface="Arial" panose="020B0604020202020204" pitchFamily="34" charset="0"/>
              </a:rPr>
              <a:t>w</a:t>
            </a:r>
            <a:r>
              <a:rPr lang="en-US" altLang="en-US" sz="2800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1751" name="Oval 7">
            <a:extLst>
              <a:ext uri="{FF2B5EF4-FFF2-40B4-BE49-F238E27FC236}">
                <a16:creationId xmlns:a16="http://schemas.microsoft.com/office/drawing/2014/main" id="{29ED4B73-3864-359A-B800-B497BA8AD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819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>
                <a:latin typeface="Arial" panose="020B0604020202020204" pitchFamily="34" charset="0"/>
              </a:rPr>
              <a:t>w</a:t>
            </a:r>
            <a:r>
              <a:rPr lang="en-US" altLang="en-US" sz="2800" baseline="-250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1754" name="Text Box 10">
            <a:extLst>
              <a:ext uri="{FF2B5EF4-FFF2-40B4-BE49-F238E27FC236}">
                <a16:creationId xmlns:a16="http://schemas.microsoft.com/office/drawing/2014/main" id="{C0F83806-2FC8-1805-80EF-5F360F00E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50" y="2971800"/>
            <a:ext cx="517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latin typeface="Arial" panose="020B0604020202020204" pitchFamily="34" charset="0"/>
              </a:rPr>
              <a:t>d</a:t>
            </a:r>
            <a:r>
              <a:rPr lang="en-US" altLang="en-US" sz="2800" baseline="-250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1755" name="Text Box 11">
            <a:extLst>
              <a:ext uri="{FF2B5EF4-FFF2-40B4-BE49-F238E27FC236}">
                <a16:creationId xmlns:a16="http://schemas.microsoft.com/office/drawing/2014/main" id="{5D9247B8-1E0E-8697-0F96-4FB26EADA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124200"/>
            <a:ext cx="517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latin typeface="Arial" panose="020B0604020202020204" pitchFamily="34" charset="0"/>
              </a:rPr>
              <a:t>d</a:t>
            </a:r>
            <a:r>
              <a:rPr lang="en-US" altLang="en-US" sz="2800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1756" name="Text Box 12">
            <a:extLst>
              <a:ext uri="{FF2B5EF4-FFF2-40B4-BE49-F238E27FC236}">
                <a16:creationId xmlns:a16="http://schemas.microsoft.com/office/drawing/2014/main" id="{F60E457D-F067-8FA1-DDF2-16B49D9F1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295775"/>
            <a:ext cx="1352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latin typeface="Arial" panose="020B0604020202020204" pitchFamily="34" charset="0"/>
              </a:rPr>
              <a:t>fulcrum</a:t>
            </a:r>
          </a:p>
        </p:txBody>
      </p:sp>
      <p:sp>
        <p:nvSpPr>
          <p:cNvPr id="31757" name="Line 13">
            <a:extLst>
              <a:ext uri="{FF2B5EF4-FFF2-40B4-BE49-F238E27FC236}">
                <a16:creationId xmlns:a16="http://schemas.microsoft.com/office/drawing/2014/main" id="{EB8B181D-0ED3-2A84-AB95-7D6417366A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4038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8" name="Text Box 14">
            <a:extLst>
              <a:ext uri="{FF2B5EF4-FFF2-40B4-BE49-F238E27FC236}">
                <a16:creationId xmlns:a16="http://schemas.microsoft.com/office/drawing/2014/main" id="{D9FA0ADD-6BC3-B2FD-2A52-70B45461F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5232400"/>
            <a:ext cx="5988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latin typeface="Arial" panose="020B0604020202020204" pitchFamily="34" charset="0"/>
              </a:rPr>
              <a:t>w</a:t>
            </a:r>
            <a:r>
              <a:rPr lang="en-US" altLang="en-US" sz="6000" b="1" baseline="-25000">
                <a:latin typeface="Arial" panose="020B0604020202020204" pitchFamily="34" charset="0"/>
              </a:rPr>
              <a:t>1</a:t>
            </a:r>
            <a:r>
              <a:rPr lang="en-US" altLang="en-US" sz="6000" b="1">
                <a:latin typeface="Arial" panose="020B0604020202020204" pitchFamily="34" charset="0"/>
              </a:rPr>
              <a:t> x d</a:t>
            </a:r>
            <a:r>
              <a:rPr lang="en-US" altLang="en-US" sz="6000" b="1" baseline="-25000">
                <a:latin typeface="Arial" panose="020B0604020202020204" pitchFamily="34" charset="0"/>
              </a:rPr>
              <a:t>1</a:t>
            </a:r>
            <a:r>
              <a:rPr lang="en-US" altLang="en-US" sz="6000" b="1">
                <a:latin typeface="Arial" panose="020B0604020202020204" pitchFamily="34" charset="0"/>
              </a:rPr>
              <a:t> = w</a:t>
            </a:r>
            <a:r>
              <a:rPr lang="en-US" altLang="en-US" sz="6000" b="1" baseline="-25000">
                <a:latin typeface="Arial" panose="020B0604020202020204" pitchFamily="34" charset="0"/>
              </a:rPr>
              <a:t>2</a:t>
            </a:r>
            <a:r>
              <a:rPr lang="en-US" altLang="en-US" sz="6000" b="1">
                <a:latin typeface="Arial" panose="020B0604020202020204" pitchFamily="34" charset="0"/>
              </a:rPr>
              <a:t> x d</a:t>
            </a:r>
            <a:r>
              <a:rPr lang="en-US" altLang="en-US" sz="6000" b="1" baseline="-25000">
                <a:latin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56" grpId="0"/>
      <p:bldP spid="317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65" name="Group 21">
            <a:extLst>
              <a:ext uri="{FF2B5EF4-FFF2-40B4-BE49-F238E27FC236}">
                <a16:creationId xmlns:a16="http://schemas.microsoft.com/office/drawing/2014/main" id="{C0802CC1-1E92-7288-6776-5A23F18F41BC}"/>
              </a:ext>
            </a:extLst>
          </p:cNvPr>
          <p:cNvGrpSpPr>
            <a:grpSpLocks/>
          </p:cNvGrpSpPr>
          <p:nvPr/>
        </p:nvGrpSpPr>
        <p:grpSpPr bwMode="auto">
          <a:xfrm>
            <a:off x="2473325" y="3200400"/>
            <a:ext cx="6746875" cy="2057400"/>
            <a:chOff x="1072" y="0"/>
            <a:chExt cx="4250" cy="1296"/>
          </a:xfrm>
        </p:grpSpPr>
        <p:sp>
          <p:nvSpPr>
            <p:cNvPr id="57349" name="AutoShape 5">
              <a:extLst>
                <a:ext uri="{FF2B5EF4-FFF2-40B4-BE49-F238E27FC236}">
                  <a16:creationId xmlns:a16="http://schemas.microsoft.com/office/drawing/2014/main" id="{F18FD107-EA58-E33C-17F8-0869D84D4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912"/>
              <a:ext cx="288" cy="38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351" name="Text Box 7">
              <a:extLst>
                <a:ext uri="{FF2B5EF4-FFF2-40B4-BE49-F238E27FC236}">
                  <a16:creationId xmlns:a16="http://schemas.microsoft.com/office/drawing/2014/main" id="{EDB9ECE6-C5CD-727F-5921-F708903960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6" y="937"/>
              <a:ext cx="6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latin typeface="Arial" panose="020B0604020202020204" pitchFamily="34" charset="0"/>
                </a:rPr>
                <a:t>2 feet</a:t>
              </a:r>
            </a:p>
          </p:txBody>
        </p:sp>
        <p:sp>
          <p:nvSpPr>
            <p:cNvPr id="57352" name="Text Box 8">
              <a:extLst>
                <a:ext uri="{FF2B5EF4-FFF2-40B4-BE49-F238E27FC236}">
                  <a16:creationId xmlns:a16="http://schemas.microsoft.com/office/drawing/2014/main" id="{5A962078-48BA-081D-CC43-4890920F4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0" y="864"/>
              <a:ext cx="6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latin typeface="Arial" panose="020B0604020202020204" pitchFamily="34" charset="0"/>
                </a:rPr>
                <a:t>8 feet</a:t>
              </a:r>
            </a:p>
          </p:txBody>
        </p:sp>
        <p:sp>
          <p:nvSpPr>
            <p:cNvPr id="57353" name="Text Box 9">
              <a:extLst>
                <a:ext uri="{FF2B5EF4-FFF2-40B4-BE49-F238E27FC236}">
                  <a16:creationId xmlns:a16="http://schemas.microsoft.com/office/drawing/2014/main" id="{FE1C3F4F-C15F-5500-F97F-4FD3EAF5BD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4" y="480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latin typeface="Arial" panose="020B0604020202020204" pitchFamily="34" charset="0"/>
                </a:rPr>
                <a:t>?</a:t>
              </a:r>
            </a:p>
          </p:txBody>
        </p:sp>
        <p:pic>
          <p:nvPicPr>
            <p:cNvPr id="57360" name="Picture 16">
              <a:extLst>
                <a:ext uri="{FF2B5EF4-FFF2-40B4-BE49-F238E27FC236}">
                  <a16:creationId xmlns:a16="http://schemas.microsoft.com/office/drawing/2014/main" id="{22205950-CA3E-71BD-7C22-B609DFE09E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0"/>
              <a:ext cx="960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350" name="Text Box 6">
              <a:extLst>
                <a:ext uri="{FF2B5EF4-FFF2-40B4-BE49-F238E27FC236}">
                  <a16:creationId xmlns:a16="http://schemas.microsoft.com/office/drawing/2014/main" id="{FB256DE3-AD59-7AF9-00AB-E4E556D61F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336"/>
              <a:ext cx="12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latin typeface="Arial" panose="020B0604020202020204" pitchFamily="34" charset="0"/>
                </a:rPr>
                <a:t>400 pounds</a:t>
              </a:r>
            </a:p>
          </p:txBody>
        </p:sp>
        <p:sp>
          <p:nvSpPr>
            <p:cNvPr id="57348" name="Line 4">
              <a:extLst>
                <a:ext uri="{FF2B5EF4-FFF2-40B4-BE49-F238E27FC236}">
                  <a16:creationId xmlns:a16="http://schemas.microsoft.com/office/drawing/2014/main" id="{E49559F7-95AA-104A-9C52-D05D0CE36F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2" y="823"/>
              <a:ext cx="273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7364" name="Group 20">
            <a:extLst>
              <a:ext uri="{FF2B5EF4-FFF2-40B4-BE49-F238E27FC236}">
                <a16:creationId xmlns:a16="http://schemas.microsoft.com/office/drawing/2014/main" id="{8479E5D5-3790-6CF2-A7B1-38A2AEA021F9}"/>
              </a:ext>
            </a:extLst>
          </p:cNvPr>
          <p:cNvGrpSpPr>
            <a:grpSpLocks/>
          </p:cNvGrpSpPr>
          <p:nvPr/>
        </p:nvGrpSpPr>
        <p:grpSpPr bwMode="auto">
          <a:xfrm>
            <a:off x="2676525" y="0"/>
            <a:ext cx="6467475" cy="1995488"/>
            <a:chOff x="1296" y="2199"/>
            <a:chExt cx="4074" cy="1257"/>
          </a:xfrm>
        </p:grpSpPr>
        <p:pic>
          <p:nvPicPr>
            <p:cNvPr id="57361" name="Picture 17">
              <a:extLst>
                <a:ext uri="{FF2B5EF4-FFF2-40B4-BE49-F238E27FC236}">
                  <a16:creationId xmlns:a16="http://schemas.microsoft.com/office/drawing/2014/main" id="{962D1C0D-C13A-5B96-8BFD-2EAFA1520A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199"/>
              <a:ext cx="960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354" name="Line 10">
              <a:extLst>
                <a:ext uri="{FF2B5EF4-FFF2-40B4-BE49-F238E27FC236}">
                  <a16:creationId xmlns:a16="http://schemas.microsoft.com/office/drawing/2014/main" id="{C29BD82A-DAF8-A138-C4F1-9DCC17F794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015"/>
              <a:ext cx="273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355" name="AutoShape 11">
              <a:extLst>
                <a:ext uri="{FF2B5EF4-FFF2-40B4-BE49-F238E27FC236}">
                  <a16:creationId xmlns:a16="http://schemas.microsoft.com/office/drawing/2014/main" id="{AD538A66-BB11-2BCE-5B66-BE3E409D0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3063"/>
              <a:ext cx="288" cy="38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356" name="Text Box 12">
              <a:extLst>
                <a:ext uri="{FF2B5EF4-FFF2-40B4-BE49-F238E27FC236}">
                  <a16:creationId xmlns:a16="http://schemas.microsoft.com/office/drawing/2014/main" id="{A3A92B9D-0105-09BD-21D3-390996E99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2535"/>
              <a:ext cx="12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latin typeface="Arial" panose="020B0604020202020204" pitchFamily="34" charset="0"/>
                </a:rPr>
                <a:t>400 pounds</a:t>
              </a:r>
            </a:p>
          </p:txBody>
        </p:sp>
        <p:sp>
          <p:nvSpPr>
            <p:cNvPr id="57357" name="Text Box 13">
              <a:extLst>
                <a:ext uri="{FF2B5EF4-FFF2-40B4-BE49-F238E27FC236}">
                  <a16:creationId xmlns:a16="http://schemas.microsoft.com/office/drawing/2014/main" id="{071455F6-945A-3B14-EB8A-230D51F49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3129"/>
              <a:ext cx="6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latin typeface="Arial" panose="020B0604020202020204" pitchFamily="34" charset="0"/>
                </a:rPr>
                <a:t>5 feet</a:t>
              </a:r>
            </a:p>
          </p:txBody>
        </p:sp>
        <p:sp>
          <p:nvSpPr>
            <p:cNvPr id="57358" name="Text Box 14">
              <a:extLst>
                <a:ext uri="{FF2B5EF4-FFF2-40B4-BE49-F238E27FC236}">
                  <a16:creationId xmlns:a16="http://schemas.microsoft.com/office/drawing/2014/main" id="{6640981B-E21D-50B3-3479-4C274859C7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4" y="3056"/>
              <a:ext cx="6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latin typeface="Arial" panose="020B0604020202020204" pitchFamily="34" charset="0"/>
                </a:rPr>
                <a:t>5 feet</a:t>
              </a:r>
            </a:p>
          </p:txBody>
        </p:sp>
        <p:sp>
          <p:nvSpPr>
            <p:cNvPr id="57362" name="Text Box 18">
              <a:extLst>
                <a:ext uri="{FF2B5EF4-FFF2-40B4-BE49-F238E27FC236}">
                  <a16:creationId xmlns:a16="http://schemas.microsoft.com/office/drawing/2014/main" id="{521ADAAC-157D-C620-09A9-F1CBB786A0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7" y="2640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latin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7363" name="Text Box 19">
            <a:extLst>
              <a:ext uri="{FF2B5EF4-FFF2-40B4-BE49-F238E27FC236}">
                <a16:creationId xmlns:a16="http://schemas.microsoft.com/office/drawing/2014/main" id="{45E328A9-581A-463D-27A2-A1169DF6C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13325"/>
            <a:ext cx="44211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9900FF"/>
                </a:solidFill>
                <a:latin typeface="Maiandra GD" panose="020E0502030308020204" pitchFamily="34" charset="0"/>
              </a:rPr>
              <a:t>w1 x d1 = w2 x d2</a:t>
            </a:r>
          </a:p>
          <a:p>
            <a:endParaRPr lang="en-US" altLang="en-US" sz="4000">
              <a:solidFill>
                <a:srgbClr val="9900FF"/>
              </a:solidFill>
              <a:latin typeface="Maiandra GD" panose="020E0502030308020204" pitchFamily="34" charset="0"/>
            </a:endParaRPr>
          </a:p>
        </p:txBody>
      </p:sp>
      <p:sp>
        <p:nvSpPr>
          <p:cNvPr id="57366" name="Text Box 22">
            <a:extLst>
              <a:ext uri="{FF2B5EF4-FFF2-40B4-BE49-F238E27FC236}">
                <a16:creationId xmlns:a16="http://schemas.microsoft.com/office/drawing/2014/main" id="{DFE14CC1-52BC-1A67-7800-62960DD8C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889125"/>
            <a:ext cx="4421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000">
                <a:solidFill>
                  <a:srgbClr val="9900FF"/>
                </a:solidFill>
                <a:latin typeface="Maiandra GD" panose="020E0502030308020204" pitchFamily="34" charset="0"/>
              </a:rPr>
              <a:t>w1 x d1 = w2 x d2       </a:t>
            </a:r>
          </a:p>
        </p:txBody>
      </p:sp>
      <p:sp>
        <p:nvSpPr>
          <p:cNvPr id="57367" name="Rectangle 23">
            <a:extLst>
              <a:ext uri="{FF2B5EF4-FFF2-40B4-BE49-F238E27FC236}">
                <a16:creationId xmlns:a16="http://schemas.microsoft.com/office/drawing/2014/main" id="{D046955F-72B0-970D-B537-4D23D4765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14600"/>
            <a:ext cx="4100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9900FF"/>
                </a:solidFill>
                <a:latin typeface="Maiandra GD" panose="020E0502030308020204" pitchFamily="34" charset="0"/>
              </a:rPr>
              <a:t>w1 x 5 = 400 x 5</a:t>
            </a:r>
          </a:p>
        </p:txBody>
      </p:sp>
      <p:sp>
        <p:nvSpPr>
          <p:cNvPr id="57368" name="Rectangle 24">
            <a:extLst>
              <a:ext uri="{FF2B5EF4-FFF2-40B4-BE49-F238E27FC236}">
                <a16:creationId xmlns:a16="http://schemas.microsoft.com/office/drawing/2014/main" id="{9C134B87-3B56-B596-9915-1B917F88E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124200"/>
            <a:ext cx="243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000">
                <a:solidFill>
                  <a:srgbClr val="9900FF"/>
                </a:solidFill>
                <a:latin typeface="Maiandra GD" panose="020E0502030308020204" pitchFamily="34" charset="0"/>
              </a:rPr>
              <a:t>w1 = 400</a:t>
            </a:r>
          </a:p>
        </p:txBody>
      </p:sp>
      <p:sp>
        <p:nvSpPr>
          <p:cNvPr id="57369" name="Rectangle 25">
            <a:extLst>
              <a:ext uri="{FF2B5EF4-FFF2-40B4-BE49-F238E27FC236}">
                <a16:creationId xmlns:a16="http://schemas.microsoft.com/office/drawing/2014/main" id="{3E70D210-3FE0-70B7-7EA8-CB528A946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638800"/>
            <a:ext cx="4100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9900FF"/>
                </a:solidFill>
                <a:latin typeface="Maiandra GD" panose="020E0502030308020204" pitchFamily="34" charset="0"/>
              </a:rPr>
              <a:t>w1 x 8 = 400 x 2</a:t>
            </a:r>
          </a:p>
        </p:txBody>
      </p:sp>
      <p:sp>
        <p:nvSpPr>
          <p:cNvPr id="57370" name="Rectangle 26">
            <a:extLst>
              <a:ext uri="{FF2B5EF4-FFF2-40B4-BE49-F238E27FC236}">
                <a16:creationId xmlns:a16="http://schemas.microsoft.com/office/drawing/2014/main" id="{01A00D16-5434-C2C3-3997-400A04CC4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156325"/>
            <a:ext cx="251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000">
                <a:solidFill>
                  <a:srgbClr val="9900FF"/>
                </a:solidFill>
                <a:latin typeface="Maiandra GD" panose="020E0502030308020204" pitchFamily="34" charset="0"/>
              </a:rPr>
              <a:t>w1 = 100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3" grpId="0"/>
      <p:bldP spid="57366" grpId="0"/>
      <p:bldP spid="57367" grpId="0"/>
      <p:bldP spid="57368" grpId="0"/>
      <p:bldP spid="57369" grpId="0"/>
      <p:bldP spid="573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4B08E13E-32DE-841F-132B-E6291177B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r>
              <a:rPr lang="en-US" altLang="en-US" sz="4000"/>
              <a:t>Lever Problems</a:t>
            </a:r>
            <a:br>
              <a:rPr lang="en-US" altLang="en-US" sz="4000"/>
            </a:br>
            <a:r>
              <a:rPr lang="en-US" altLang="en-US" sz="1600"/>
              <a:t>Now it is your turn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4C0F5F60-FBDE-7728-7E26-59C42D40C9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000"/>
              <a:t>How long would the lever need to be so that </a:t>
            </a:r>
            <a:r>
              <a:rPr lang="en-US" altLang="en-US" sz="3000" u="sng"/>
              <a:t>you</a:t>
            </a:r>
            <a:r>
              <a:rPr lang="en-US" altLang="en-US" sz="3000"/>
              <a:t> can lift a 20 ton dinosaur?  Place the dinosaur 10 feet from the fulcrum and pretend you weigh 100 pounds.</a:t>
            </a:r>
          </a:p>
          <a:p>
            <a:pPr>
              <a:lnSpc>
                <a:spcPct val="80000"/>
              </a:lnSpc>
            </a:pPr>
            <a:endParaRPr lang="en-US" altLang="en-US" sz="3000"/>
          </a:p>
          <a:p>
            <a:pPr>
              <a:lnSpc>
                <a:spcPct val="80000"/>
              </a:lnSpc>
            </a:pPr>
            <a:r>
              <a:rPr lang="en-US" altLang="en-US" sz="3000"/>
              <a:t>How long would the lever need to be so that </a:t>
            </a:r>
            <a:r>
              <a:rPr lang="en-US" altLang="en-US" sz="3000" u="sng"/>
              <a:t>you</a:t>
            </a:r>
            <a:r>
              <a:rPr lang="en-US" altLang="en-US" sz="3000"/>
              <a:t> can lift a team of 10 football players (weighing 200 pounds each)? Use the same set-up as above.</a:t>
            </a:r>
          </a:p>
          <a:p>
            <a:pPr>
              <a:lnSpc>
                <a:spcPct val="80000"/>
              </a:lnSpc>
            </a:pPr>
            <a:endParaRPr lang="en-US" altLang="en-US" sz="3000"/>
          </a:p>
          <a:p>
            <a:pPr>
              <a:lnSpc>
                <a:spcPct val="80000"/>
              </a:lnSpc>
            </a:pPr>
            <a:r>
              <a:rPr lang="en-US" altLang="en-US" sz="3000"/>
              <a:t>How long would the lever need to be so that </a:t>
            </a:r>
            <a:r>
              <a:rPr lang="en-US" altLang="en-US" sz="3000" u="sng"/>
              <a:t>you</a:t>
            </a:r>
            <a:r>
              <a:rPr lang="en-US" altLang="en-US" sz="3000"/>
              <a:t> can lift a lifetime supply of candy bars?  Estimate that you can eat 2 pounds of candy each week for 70 years.  Use the same set-up as above.</a:t>
            </a:r>
            <a:endParaRPr lang="en-US" altLang="en-US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id="{13E5F3DD-81CD-3B1D-50C9-8A2471D8DD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0"/>
            <a:ext cx="82296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/>
              <a:t>The death of Archimedes depicted on a Roman floor mosaic </a:t>
            </a: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C73B7B95-98C0-9977-C817-5FD2D989C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5867400" cy="495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>
            <a:extLst>
              <a:ext uri="{FF2B5EF4-FFF2-40B4-BE49-F238E27FC236}">
                <a16:creationId xmlns:a16="http://schemas.microsoft.com/office/drawing/2014/main" id="{EA315B7F-666F-7E59-7E1D-423CB83DB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WordArt 4">
            <a:extLst>
              <a:ext uri="{FF2B5EF4-FFF2-40B4-BE49-F238E27FC236}">
                <a16:creationId xmlns:a16="http://schemas.microsoft.com/office/drawing/2014/main" id="{565128E1-6F10-F1FE-2758-668B2E052E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6477000" cy="19192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 Black" panose="020B0A04020102020204" pitchFamily="34" charset="0"/>
              </a:rPr>
              <a:t>Archimedes</a:t>
            </a:r>
          </a:p>
        </p:txBody>
      </p:sp>
      <p:pic>
        <p:nvPicPr>
          <p:cNvPr id="27654" name="Picture 6">
            <a:extLst>
              <a:ext uri="{FF2B5EF4-FFF2-40B4-BE49-F238E27FC236}">
                <a16:creationId xmlns:a16="http://schemas.microsoft.com/office/drawing/2014/main" id="{B57A37A2-1DF7-038C-CFF2-64BFD4511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3733800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>
            <a:extLst>
              <a:ext uri="{FF2B5EF4-FFF2-40B4-BE49-F238E27FC236}">
                <a16:creationId xmlns:a16="http://schemas.microsoft.com/office/drawing/2014/main" id="{3072B267-53EE-AD27-9E4E-A04CF28F3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91000"/>
            <a:ext cx="215741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7" name="Rectangle 9">
            <a:extLst>
              <a:ext uri="{FF2B5EF4-FFF2-40B4-BE49-F238E27FC236}">
                <a16:creationId xmlns:a16="http://schemas.microsoft.com/office/drawing/2014/main" id="{40E346D2-1882-E918-D9A7-149C9632B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263" y="2532063"/>
            <a:ext cx="36718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400">
                <a:solidFill>
                  <a:srgbClr val="CC0000"/>
                </a:solidFill>
                <a:latin typeface="Arial Black" panose="020B0A04020102020204" pitchFamily="34" charset="0"/>
              </a:rPr>
              <a:t>Syracuse</a:t>
            </a:r>
          </a:p>
          <a:p>
            <a:pPr algn="ctr"/>
            <a:r>
              <a:rPr lang="en-US" altLang="en-US" sz="2400">
                <a:solidFill>
                  <a:srgbClr val="CC0000"/>
                </a:solidFill>
                <a:latin typeface="Arial Black" panose="020B0A04020102020204" pitchFamily="34" charset="0"/>
              </a:rPr>
              <a:t>(then part of Greece)</a:t>
            </a:r>
          </a:p>
          <a:p>
            <a:pPr algn="ctr"/>
            <a:r>
              <a:rPr lang="en-US" altLang="en-US" sz="2400">
                <a:solidFill>
                  <a:srgbClr val="CC0000"/>
                </a:solidFill>
                <a:latin typeface="Arial Black" panose="020B0A04020102020204" pitchFamily="34" charset="0"/>
              </a:rPr>
              <a:t>287-212 BC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>
            <a:extLst>
              <a:ext uri="{FF2B5EF4-FFF2-40B4-BE49-F238E27FC236}">
                <a16:creationId xmlns:a16="http://schemas.microsoft.com/office/drawing/2014/main" id="{731ED6C9-8241-B6E1-A9FD-7E218CA43104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685800"/>
            <a:ext cx="1346200" cy="147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13" name="Text Box 5">
            <a:extLst>
              <a:ext uri="{FF2B5EF4-FFF2-40B4-BE49-F238E27FC236}">
                <a16:creationId xmlns:a16="http://schemas.microsoft.com/office/drawing/2014/main" id="{957FC962-1A7A-D730-8189-5D0C74B1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6106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Maiandra GD" panose="020E0502030308020204" pitchFamily="34" charset="0"/>
              </a:rPr>
              <a:t>		  Discovered how to calculate the </a:t>
            </a:r>
            <a:r>
              <a:rPr lang="en-US" altLang="en-US" sz="2800">
                <a:solidFill>
                  <a:srgbClr val="CC0000"/>
                </a:solidFill>
                <a:latin typeface="Maiandra GD" panose="020E0502030308020204" pitchFamily="34" charset="0"/>
              </a:rPr>
              <a:t>volume 		  of a sphere</a:t>
            </a:r>
            <a:r>
              <a:rPr lang="en-US" altLang="en-US" sz="2800">
                <a:latin typeface="Maiandra GD" panose="020E0502030308020204" pitchFamily="34" charset="0"/>
              </a:rPr>
              <a:t>, and even wanted this 			  diagram on his tombstone.  He made so 		  much progress in this area that nothing 			  could be added for 18 centuries.</a:t>
            </a:r>
          </a:p>
          <a:p>
            <a:pPr>
              <a:spcBef>
                <a:spcPct val="50000"/>
              </a:spcBef>
            </a:pPr>
            <a:endParaRPr lang="en-US" altLang="en-US" sz="2800">
              <a:latin typeface="Maiandra GD" panose="020E0502030308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CC0000"/>
                </a:solidFill>
                <a:latin typeface="Maiandra GD" panose="020E0502030308020204" pitchFamily="34" charset="0"/>
              </a:rPr>
              <a:t>EUREKA</a:t>
            </a:r>
            <a:r>
              <a:rPr lang="en-US" altLang="en-US" sz="2800">
                <a:latin typeface="Maiandra GD" panose="020E0502030308020204" pitchFamily="34" charset="0"/>
              </a:rPr>
              <a:t> (I have found it!) – Bouyancy</a:t>
            </a:r>
          </a:p>
          <a:p>
            <a:pPr>
              <a:spcBef>
                <a:spcPct val="50000"/>
              </a:spcBef>
            </a:pPr>
            <a:endParaRPr lang="en-US" altLang="en-US" sz="2800">
              <a:latin typeface="Maiandra GD" panose="020E0502030308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>
                <a:latin typeface="Maiandra GD" panose="020E0502030308020204" pitchFamily="34" charset="0"/>
              </a:rPr>
              <a:t>		  Developed </a:t>
            </a:r>
            <a:r>
              <a:rPr lang="en-US" altLang="en-US" sz="2800">
                <a:solidFill>
                  <a:srgbClr val="CC0000"/>
                </a:solidFill>
                <a:latin typeface="Maiandra GD" panose="020E0502030308020204" pitchFamily="34" charset="0"/>
              </a:rPr>
              <a:t>Exponential</a:t>
            </a:r>
            <a:r>
              <a:rPr lang="en-US" altLang="en-US" sz="2800">
                <a:latin typeface="Maiandra GD" panose="020E0502030308020204" pitchFamily="34" charset="0"/>
              </a:rPr>
              <a:t> system of writing 		  large numbers</a:t>
            </a:r>
          </a:p>
          <a:p>
            <a:pPr>
              <a:spcBef>
                <a:spcPct val="50000"/>
              </a:spcBef>
            </a:pPr>
            <a:endParaRPr lang="en-US" altLang="en-US" sz="2800">
              <a:latin typeface="Maiandra GD" panose="020E0502030308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>
                <a:latin typeface="Maiandra GD" panose="020E0502030308020204" pitchFamily="34" charset="0"/>
              </a:rPr>
              <a:t>Discovered the </a:t>
            </a:r>
            <a:r>
              <a:rPr lang="en-US" altLang="en-US" sz="2800">
                <a:solidFill>
                  <a:srgbClr val="CC0000"/>
                </a:solidFill>
                <a:latin typeface="Maiandra GD" panose="020E0502030308020204" pitchFamily="34" charset="0"/>
              </a:rPr>
              <a:t>Law of the Lever</a:t>
            </a:r>
          </a:p>
        </p:txBody>
      </p:sp>
      <p:pic>
        <p:nvPicPr>
          <p:cNvPr id="68615" name="Picture 7">
            <a:extLst>
              <a:ext uri="{FF2B5EF4-FFF2-40B4-BE49-F238E27FC236}">
                <a16:creationId xmlns:a16="http://schemas.microsoft.com/office/drawing/2014/main" id="{DD7610AE-50DB-AD6B-D84E-E033AFE0B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895600"/>
            <a:ext cx="15240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6" name="Text Box 8">
            <a:extLst>
              <a:ext uri="{FF2B5EF4-FFF2-40B4-BE49-F238E27FC236}">
                <a16:creationId xmlns:a16="http://schemas.microsoft.com/office/drawing/2014/main" id="{73B5A9A6-0DFD-F476-BABE-CB2ACDC0E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4129088"/>
            <a:ext cx="117633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800">
                <a:solidFill>
                  <a:srgbClr val="CC0000"/>
                </a:solidFill>
                <a:latin typeface="Maiandra GD" panose="020E0502030308020204" pitchFamily="34" charset="0"/>
              </a:rPr>
              <a:t>x</a:t>
            </a:r>
            <a:r>
              <a:rPr lang="en-US" altLang="en-US" sz="8800" baseline="30000">
                <a:solidFill>
                  <a:srgbClr val="CC0000"/>
                </a:solidFill>
                <a:latin typeface="Maiandra GD" panose="020E0502030308020204" pitchFamily="34" charset="0"/>
              </a:rPr>
              <a:t>2</a:t>
            </a:r>
          </a:p>
        </p:txBody>
      </p:sp>
      <p:pic>
        <p:nvPicPr>
          <p:cNvPr id="68618" name="Picture 10">
            <a:extLst>
              <a:ext uri="{FF2B5EF4-FFF2-40B4-BE49-F238E27FC236}">
                <a16:creationId xmlns:a16="http://schemas.microsoft.com/office/drawing/2014/main" id="{623E5ACA-F125-1818-137A-579FA457A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  <p:bldP spid="68616" grpId="0"/>
      <p:bldP spid="686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>
            <a:extLst>
              <a:ext uri="{FF2B5EF4-FFF2-40B4-BE49-F238E27FC236}">
                <a16:creationId xmlns:a16="http://schemas.microsoft.com/office/drawing/2014/main" id="{65D85FA4-AE22-D94A-58F1-965162366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308927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5411DCA6-1AF1-63E3-2052-847710A5AFC2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2895600"/>
            <a:ext cx="2987675" cy="2233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5" name="Rectangle 13">
            <a:extLst>
              <a:ext uri="{FF2B5EF4-FFF2-40B4-BE49-F238E27FC236}">
                <a16:creationId xmlns:a16="http://schemas.microsoft.com/office/drawing/2014/main" id="{CA25FFA4-51D3-9A65-0341-26AFBADBC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334000"/>
            <a:ext cx="3124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1600">
                <a:latin typeface="Arial" panose="020B0604020202020204" pitchFamily="34" charset="0"/>
              </a:rPr>
              <a:t>Italian postage stamp honoring Archimedes May 2, 1983</a:t>
            </a:r>
            <a:br>
              <a:rPr lang="en-US" altLang="en-US" sz="1600">
                <a:latin typeface="Arial" panose="020B0604020202020204" pitchFamily="34" charset="0"/>
              </a:rPr>
            </a:br>
            <a:r>
              <a:rPr lang="en-US" altLang="en-US" sz="1600">
                <a:latin typeface="Arial" panose="020B0604020202020204" pitchFamily="34" charset="0"/>
              </a:rPr>
              <a:t>Scott Catalogue Number 1559</a:t>
            </a:r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6D459340-0DC7-E25E-C1B9-78F880988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52400"/>
            <a:ext cx="4800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This statue in the National Museum in Naples, Italy, was widely claimed to be Archimedes. 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It is actually a bust of Archidamos III, a third century BC king of Sparta</a:t>
            </a:r>
          </a:p>
        </p:txBody>
      </p:sp>
      <p:pic>
        <p:nvPicPr>
          <p:cNvPr id="3088" name="Picture 16" descr="Archimedes is commemorated on a Greek postage stamp from 1983.">
            <a:hlinkClick r:id="rId5" tooltip="Archimedes is commemorated on a Greek postage stamp from 1983."/>
            <a:extLst>
              <a:ext uri="{FF2B5EF4-FFF2-40B4-BE49-F238E27FC236}">
                <a16:creationId xmlns:a16="http://schemas.microsoft.com/office/drawing/2014/main" id="{0F91F771-FFC2-FFA6-9D32-6F98AB0F4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895600"/>
            <a:ext cx="17145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9" name="Rectangle 17">
            <a:extLst>
              <a:ext uri="{FF2B5EF4-FFF2-40B4-BE49-F238E27FC236}">
                <a16:creationId xmlns:a16="http://schemas.microsoft.com/office/drawing/2014/main" id="{9900253A-D039-A0D2-4557-0E575A9C3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334000"/>
            <a:ext cx="21336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1600">
                <a:latin typeface="Arial" panose="020B0604020202020204" pitchFamily="34" charset="0"/>
              </a:rPr>
              <a:t>Archimedes is commemorated on a </a:t>
            </a:r>
          </a:p>
          <a:p>
            <a:r>
              <a:rPr lang="en-US" altLang="en-US" sz="1600">
                <a:latin typeface="Arial" panose="020B0604020202020204" pitchFamily="34" charset="0"/>
              </a:rPr>
              <a:t>Greek postage stamp from 1983. </a:t>
            </a:r>
          </a:p>
        </p:txBody>
      </p:sp>
      <p:pic>
        <p:nvPicPr>
          <p:cNvPr id="3091" name="Picture 19">
            <a:hlinkClick r:id="rId7"/>
            <a:extLst>
              <a:ext uri="{FF2B5EF4-FFF2-40B4-BE49-F238E27FC236}">
                <a16:creationId xmlns:a16="http://schemas.microsoft.com/office/drawing/2014/main" id="{2C9F3B20-12BD-BE57-AD47-1DBF60FF7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22098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2" name="Rectangle 20">
            <a:extLst>
              <a:ext uri="{FF2B5EF4-FFF2-40B4-BE49-F238E27FC236}">
                <a16:creationId xmlns:a16="http://schemas.microsoft.com/office/drawing/2014/main" id="{87510BB3-4AB0-1193-C053-FEE221614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91288"/>
            <a:ext cx="5280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The </a:t>
            </a:r>
            <a:r>
              <a:rPr lang="en-US" altLang="en-US">
                <a:latin typeface="Arial" panose="020B0604020202020204" pitchFamily="34" charset="0"/>
                <a:hlinkClick r:id="rId9" tooltip="Fields Medal"/>
              </a:rPr>
              <a:t>Fields Medal</a:t>
            </a:r>
            <a:r>
              <a:rPr lang="en-US" altLang="en-US">
                <a:latin typeface="Arial" panose="020B0604020202020204" pitchFamily="34" charset="0"/>
              </a:rPr>
              <a:t> carries a portrait of Archimedes.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  <p:bldP spid="3086" grpId="0"/>
      <p:bldP spid="3089" grpId="0"/>
      <p:bldP spid="30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36C69BB9-B664-26B9-020F-37D8BCDB3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DCD1C3F3-14CC-3319-3A71-508D34F5F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458200" cy="459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Text Box 5">
            <a:extLst>
              <a:ext uri="{FF2B5EF4-FFF2-40B4-BE49-F238E27FC236}">
                <a16:creationId xmlns:a16="http://schemas.microsoft.com/office/drawing/2014/main" id="{C2258DC1-C011-6FE7-E24F-5F67CA44F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1000"/>
            <a:ext cx="5162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>
                <a:latin typeface="Arial" panose="020B0604020202020204" pitchFamily="34" charset="0"/>
              </a:rPr>
              <a:t>Archimedes water screw</a:t>
            </a:r>
          </a:p>
        </p:txBody>
      </p:sp>
      <p:pic>
        <p:nvPicPr>
          <p:cNvPr id="30727" name="Picture 7" descr="The Archimedes' screw can raise water efficiently.">
            <a:hlinkClick r:id="rId4" tooltip="The Archimedes' screw can raise water efficiently."/>
            <a:extLst>
              <a:ext uri="{FF2B5EF4-FFF2-40B4-BE49-F238E27FC236}">
                <a16:creationId xmlns:a16="http://schemas.microsoft.com/office/drawing/2014/main" id="{2AABFD8E-5E04-6E88-ED10-AB0A682E67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6400" y="4267200"/>
            <a:ext cx="2057400" cy="149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8" name="Rectangle 8">
            <a:extLst>
              <a:ext uri="{FF2B5EF4-FFF2-40B4-BE49-F238E27FC236}">
                <a16:creationId xmlns:a16="http://schemas.microsoft.com/office/drawing/2014/main" id="{94342CC4-5396-F18B-6967-107999AB2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6280150"/>
            <a:ext cx="6786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>
                <a:latin typeface="Goudy Old Style" panose="02020502050305020303" pitchFamily="18" charset="0"/>
              </a:rPr>
              <a:t>This is a pump, still used in many parts of the world. 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>
            <a:extLst>
              <a:ext uri="{FF2B5EF4-FFF2-40B4-BE49-F238E27FC236}">
                <a16:creationId xmlns:a16="http://schemas.microsoft.com/office/drawing/2014/main" id="{1EBF20BF-C4C0-4BC0-9AA7-E3494F965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40386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2000" b="1">
                <a:latin typeface="Arial" panose="020B0604020202020204" pitchFamily="34" charset="0"/>
              </a:rPr>
              <a:t>A 1740 engraving of Archimedes planning the defenses of Syracuse. The Greek writing on his cap is</a:t>
            </a:r>
          </a:p>
          <a:p>
            <a:pPr algn="ctr"/>
            <a:r>
              <a:rPr lang="en-US" altLang="en-US" sz="2000">
                <a:latin typeface="Arial" panose="020B0604020202020204" pitchFamily="34" charset="0"/>
              </a:rPr>
              <a:t>  </a:t>
            </a:r>
          </a:p>
          <a:p>
            <a:pPr algn="ctr"/>
            <a:endParaRPr lang="en-US" altLang="en-US" sz="2000">
              <a:latin typeface="Arial" panose="020B0604020202020204" pitchFamily="34" charset="0"/>
            </a:endParaRPr>
          </a:p>
          <a:p>
            <a:pPr algn="ctr"/>
            <a:r>
              <a:rPr lang="en-US" altLang="en-US" sz="2000">
                <a:latin typeface="Arial" panose="020B0604020202020204" pitchFamily="34" charset="0"/>
              </a:rPr>
              <a:t>                                                      </a:t>
            </a:r>
            <a:r>
              <a:rPr lang="en-US" altLang="en-US" sz="2000" b="1">
                <a:latin typeface="Arial" panose="020B0604020202020204" pitchFamily="34" charset="0"/>
              </a:rPr>
              <a:t>(Archimedes the geometer). </a:t>
            </a:r>
          </a:p>
        </p:txBody>
      </p:sp>
      <p:pic>
        <p:nvPicPr>
          <p:cNvPr id="24581" name="Picture 5">
            <a:extLst>
              <a:ext uri="{FF2B5EF4-FFF2-40B4-BE49-F238E27FC236}">
                <a16:creationId xmlns:a16="http://schemas.microsoft.com/office/drawing/2014/main" id="{259A5D59-BF88-9796-F462-0E13B4C7E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540125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>
            <a:extLst>
              <a:ext uri="{FF2B5EF4-FFF2-40B4-BE49-F238E27FC236}">
                <a16:creationId xmlns:a16="http://schemas.microsoft.com/office/drawing/2014/main" id="{1BB8AFB6-0D7D-8C83-667F-6448EE7BE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3400"/>
            <a:ext cx="44211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>
            <a:extLst>
              <a:ext uri="{FF2B5EF4-FFF2-40B4-BE49-F238E27FC236}">
                <a16:creationId xmlns:a16="http://schemas.microsoft.com/office/drawing/2014/main" id="{B9F99786-50C8-3146-3AC0-F563DF6D2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3581400" cy="325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>
            <a:hlinkClick r:id="rId3"/>
            <a:extLst>
              <a:ext uri="{FF2B5EF4-FFF2-40B4-BE49-F238E27FC236}">
                <a16:creationId xmlns:a16="http://schemas.microsoft.com/office/drawing/2014/main" id="{066347C8-CC82-F236-2A9F-ABFA6234409C}"/>
              </a:ext>
            </a:extLst>
          </p:cNvPr>
          <p:cNvPicPr>
            <a:picLocks noChangeAspect="1" noChangeArrowheads="1" noCro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28600"/>
            <a:ext cx="4889500" cy="6477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2" name="Text Box 14">
            <a:extLst>
              <a:ext uri="{FF2B5EF4-FFF2-40B4-BE49-F238E27FC236}">
                <a16:creationId xmlns:a16="http://schemas.microsoft.com/office/drawing/2014/main" id="{B013466E-0450-6A3D-CC77-D516E22EC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524000"/>
            <a:ext cx="2835275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>
                <a:latin typeface="Arial" panose="020B0604020202020204" pitchFamily="34" charset="0"/>
              </a:rPr>
              <a:t>Archimedes designed many tools for defending Syracuse from invasion.  This is a model of how one of Archimedes</a:t>
            </a:r>
          </a:p>
          <a:p>
            <a:pPr algn="ctr"/>
            <a:r>
              <a:rPr lang="en-US" altLang="en-US" sz="2400">
                <a:latin typeface="Arial" panose="020B0604020202020204" pitchFamily="34" charset="0"/>
              </a:rPr>
              <a:t>war gadgets may have worked.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014AFCF3-F4BC-8F14-C9AA-1BBFFFA62897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381000"/>
            <a:ext cx="7391400" cy="5746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>
            <a:extLst>
              <a:ext uri="{FF2B5EF4-FFF2-40B4-BE49-F238E27FC236}">
                <a16:creationId xmlns:a16="http://schemas.microsoft.com/office/drawing/2014/main" id="{FAA713C1-17E7-CB0B-BD63-1FF4D96A7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86050"/>
            <a:ext cx="55626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CDB54630-52E4-74D4-CBAF-0DCD2A195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</TotalTime>
  <Words>597</Words>
  <Application>Microsoft Office PowerPoint</Application>
  <PresentationFormat>On-screen Show (4:3)</PresentationFormat>
  <Paragraphs>88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Maiandra GD</vt:lpstr>
      <vt:lpstr>Pristina</vt:lpstr>
      <vt:lpstr>Goudy Old Style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Law of the Lever</vt:lpstr>
      <vt:lpstr>PowerPoint Presentation</vt:lpstr>
      <vt:lpstr>Lever Problems Now it is your turn</vt:lpstr>
      <vt:lpstr>PowerPoint Presentation</vt:lpstr>
      <vt:lpstr>PowerPoint Presentation</vt:lpstr>
    </vt:vector>
  </TitlesOfParts>
  <Company>Troup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SalgadoL</dc:creator>
  <cp:lastModifiedBy>Nayan GRIFFITHS</cp:lastModifiedBy>
  <cp:revision>18</cp:revision>
  <dcterms:created xsi:type="dcterms:W3CDTF">2004-05-11T16:00:49Z</dcterms:created>
  <dcterms:modified xsi:type="dcterms:W3CDTF">2023-03-24T13:30:17Z</dcterms:modified>
</cp:coreProperties>
</file>